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3" saveSubsetFonts="1" autoCompressPictures="0">
  <p:sldMasterIdLst>
    <p:sldMasterId id="2147483648" r:id="rId1"/>
  </p:sldMasterIdLst>
  <p:notesMasterIdLst>
    <p:notesMasterId r:id="rId7"/>
  </p:notesMasterIdLst>
  <p:sldIdLst>
    <p:sldId id="311" r:id="rId2"/>
    <p:sldId id="319" r:id="rId3"/>
    <p:sldId id="346" r:id="rId4"/>
    <p:sldId id="347" r:id="rId5"/>
    <p:sldId id="34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52247-D96F-6F4A-8B00-E331A8185F95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2A250-718B-FD46-B7FF-D0573588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8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used to monitor the effectiveness and efficiency of processes.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278D7-F60D-4566-B6A0-0C93C53596C7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1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8968" indent="-288065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52258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13162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74065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3496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95872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56775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91767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fld id="{7B21C5B3-49AC-4269-AEC7-2887826F2DCE}" type="slidenum">
              <a:rPr lang="en-US" altLang="en-US" smtClean="0"/>
              <a:pPr eaLnBrk="1" hangingPunct="1"/>
              <a:t>44</a:t>
            </a:fld>
            <a:endParaRPr lang="en-US" altLang="en-US" dirty="0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8968" indent="-288065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52258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13162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74065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3496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95872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56775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91767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dirty="0"/>
              <a:t>Strengthening Laboratory Management Toward Accreditation</a:t>
            </a:r>
          </a:p>
        </p:txBody>
      </p:sp>
      <p:sp>
        <p:nvSpPr>
          <p:cNvPr id="88068" name="Rectangle 7"/>
          <p:cNvSpPr txBox="1">
            <a:spLocks noGrp="1" noChangeArrowheads="1"/>
          </p:cNvSpPr>
          <p:nvPr/>
        </p:nvSpPr>
        <p:spPr bwMode="auto">
          <a:xfrm>
            <a:off x="4008100" y="8893003"/>
            <a:ext cx="3067374" cy="468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2" tIns="46966" rIns="93932" bIns="46966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r" eaLnBrk="1" hangingPunct="1"/>
            <a:fld id="{EF00BD70-A66A-499C-95E3-74DEFF8094A6}" type="slidenum">
              <a:rPr lang="en-US" altLang="en-US" sz="1200"/>
              <a:pPr algn="r" eaLnBrk="1" hangingPunct="1"/>
              <a:t>44</a:t>
            </a:fld>
            <a:endParaRPr lang="en-US" altLang="en-US" sz="1200" dirty="0"/>
          </a:p>
        </p:txBody>
      </p:sp>
      <p:sp>
        <p:nvSpPr>
          <p:cNvPr id="880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6888" y="700088"/>
            <a:ext cx="5622925" cy="3163887"/>
          </a:xfrm>
          <a:ln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0716" y="4385744"/>
            <a:ext cx="6195646" cy="4574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charset="0"/>
              <a:ea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311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D85C9-4EC2-8743-9336-CB310E8FF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37EFCD-E025-6D41-8B99-3ACF9336A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999B4-2ED6-6D48-9FDA-7398EADE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640AE-E2D6-8946-8749-3C869462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A5597-F2D2-5846-9A3C-8C511EB7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4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E82F-69A0-1D41-A330-D519D07E9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A14993-62DD-114F-A725-07492F459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81540-C7EB-514E-9075-B2616FB6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5D7E4-019E-CC40-9262-7393DBC7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C2E14-DF29-D440-A438-3921C071F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5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28920-48B7-9D4C-83A5-BFA890CDD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CCF0D9-9711-DD45-A6F0-DF5E1D5DA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E0AC8-60EA-844A-BF36-E5FDB071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2D5CA-51CC-5B46-AFB5-EBD7557E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A9AA6-112C-F74A-99E5-6C3DB28E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0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92C2B-9E64-7F4F-9C8E-0F3B570DA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CDDD6-AB3A-8C4C-A283-C6F84427B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440D5-7F10-7947-BAB6-7098E828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18D91-B3DA-F340-8809-B3AA632F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A6476-70F3-F742-B390-85ABFE0B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4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561CF-C237-E94D-AB4D-9C2E7C8D1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2944D-E2B0-AC49-8874-871742E1C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1AA70-C10C-DC45-9F8C-301DCFAFF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F9430-28BD-CC43-A38E-51C1D166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344A3-15EF-DF46-89FD-E6239A7B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0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8076-CE01-844B-A03C-C691E3739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60E48-BEAD-1243-BAC9-55200E05B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735AD-DF6D-E046-906C-E5518A7D6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BC9E8-AA79-2F4D-AD91-92C1F67B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21BE1-8B53-6748-8AD1-D68F877A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A4587-2229-9E41-BB14-31B830D4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0AE62-304B-BB47-898A-6073701C8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4E91A-A448-C145-8B7F-9AB1E55AF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4CBA4-FBA4-FD40-A5B8-43EACE1B3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E6FFCE-9473-0849-9371-D06F34CE6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CF088C-95F6-6B4C-9763-6B9EB3656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223AAE-8215-5A49-BF9F-0ADD5A1F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A048CD-1963-2D4E-B9EF-62358B03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1A3659-121F-9441-8AEB-877B4D47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2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45A97-8938-7544-B1AB-3DE360298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904546-2202-4140-BCC7-5D982C4B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589C1B-4678-8643-865B-4797237D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CA873-DCC7-BE4A-8DE5-4B7B58AA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8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152E68-56F5-A443-AA39-677C8E97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D54E2B-6613-F842-9FC8-CF967593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F5DC3-BD8A-1549-887E-FFCD70A2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8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451D3-3B94-5247-843A-4F60ED18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99410-D012-8643-A197-C0BCB25B8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5C1A7-AA95-4848-9A8B-776779C5A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48286-B912-5442-9EDB-B6084C9C8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8234C-CED1-B54E-97ED-B8449EFD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B5EE7-65AC-C749-9434-5DDEDC80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0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69080-2892-2543-94B5-008CB29C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AD42-16C2-B44E-A4C1-1EE07C621E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A612A-BF9D-9648-AAE4-897974270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EC8A0-2257-4048-AF7D-313BFB4F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317B7-9D47-024E-A535-F8F8741F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D684CF-5799-B040-B233-FBD4423DF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0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7B7029-0394-F944-B7B4-DB45F324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2AB1D-0523-8248-8EBA-6500FBCF5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5DD09-618B-D049-925A-1F044825C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39AE5-ABD8-8D4C-B9B6-D968D2E6FCA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45B4D-4B78-AE44-AF07-BB84ADB38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243AE-8045-704C-AAE4-0EE0E3929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F1994-9380-B045-B6FD-3543904FB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8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603" y="456942"/>
            <a:ext cx="9449619" cy="5944115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024581" y="4229720"/>
            <a:ext cx="8869362" cy="1654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+mn-lt"/>
                <a:ea typeface="ＭＳ Ｐゴシック" pitchFamily="-111" charset="-128"/>
              </a:rPr>
              <a:t>ACTIVITY:  </a:t>
            </a:r>
            <a:br>
              <a:rPr lang="en-US" altLang="en-US" sz="4000" b="1" dirty="0">
                <a:latin typeface="+mn-lt"/>
                <a:ea typeface="ＭＳ Ｐゴシック" pitchFamily="-111" charset="-128"/>
              </a:rPr>
            </a:br>
            <a:r>
              <a:rPr lang="en-US" altLang="en-US" sz="4000" b="1" dirty="0">
                <a:latin typeface="+mn-lt"/>
                <a:ea typeface="ＭＳ Ｐゴシック" pitchFamily="-111" charset="-128"/>
              </a:rPr>
              <a:t>MANAGING PERFORMANCE – </a:t>
            </a:r>
            <a:br>
              <a:rPr lang="en-US" altLang="en-US" sz="4000" b="1" dirty="0">
                <a:latin typeface="+mn-lt"/>
                <a:ea typeface="ＭＳ Ｐゴシック" pitchFamily="-111" charset="-128"/>
              </a:rPr>
            </a:br>
            <a:r>
              <a:rPr lang="en-US" altLang="en-US" sz="4000" b="1" dirty="0">
                <a:latin typeface="+mn-lt"/>
                <a:ea typeface="ＭＳ Ｐゴシック" pitchFamily="-111" charset="-128"/>
              </a:rPr>
              <a:t>THE BALANCED SCORECARD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>
          <a:xfrm>
            <a:off x="2249212" y="2656870"/>
            <a:ext cx="8420100" cy="105568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ea typeface="ＭＳ Ｐゴシック" pitchFamily="-111" charset="-128"/>
              </a:rPr>
              <a:t>A performance management tool!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816BB7-0A8D-4182-8033-BE20E685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43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0ECDC2D-E0F0-0A4C-926C-4AB73DEDD54E}"/>
              </a:ext>
            </a:extLst>
          </p:cNvPr>
          <p:cNvSpPr txBox="1">
            <a:spLocks/>
          </p:cNvSpPr>
          <p:nvPr/>
        </p:nvSpPr>
        <p:spPr>
          <a:xfrm>
            <a:off x="1371190" y="1242668"/>
            <a:ext cx="8869362" cy="6284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800" b="1" dirty="0">
                <a:latin typeface="+mn-lt"/>
                <a:ea typeface="ＭＳ Ｐゴシック" pitchFamily="-111" charset="-128"/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204417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3200" y="1749425"/>
            <a:ext cx="4622800" cy="4114800"/>
          </a:xfrm>
        </p:spPr>
        <p:txBody>
          <a:bodyPr/>
          <a:lstStyle/>
          <a:p>
            <a:pPr marL="231775" indent="-231775">
              <a:buNone/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  <a:ea typeface="ＭＳ Ｐゴシック" pitchFamily="-111" charset="-128"/>
              </a:rPr>
              <a:t>Purpose</a:t>
            </a:r>
            <a:r>
              <a:rPr lang="en-US" altLang="en-US" sz="2400" dirty="0">
                <a:ea typeface="ＭＳ Ｐゴシック" pitchFamily="-111" charset="-128"/>
              </a:rPr>
              <a:t>  </a:t>
            </a:r>
          </a:p>
          <a:p>
            <a:pPr marL="231775" indent="-231775"/>
            <a:r>
              <a:rPr lang="en-US" altLang="en-US" sz="2000" dirty="0">
                <a:ea typeface="ＭＳ Ｐゴシック" pitchFamily="-111" charset="-128"/>
              </a:rPr>
              <a:t>To monitor the performance of the laboratory using quality indicators</a:t>
            </a:r>
          </a:p>
          <a:p>
            <a:pPr marL="231775" indent="-231775"/>
            <a:r>
              <a:rPr lang="en-US" altLang="en-US" sz="2000" dirty="0">
                <a:ea typeface="ＭＳ Ｐゴシック" pitchFamily="-111" charset="-128"/>
              </a:rPr>
              <a:t>To assess at what point in the testing process each QI monitors: </a:t>
            </a:r>
          </a:p>
          <a:p>
            <a:pPr marL="231775" indent="-231775">
              <a:buClr>
                <a:srgbClr val="660066"/>
              </a:buClr>
              <a:buSzPct val="60000"/>
              <a:buNone/>
            </a:pPr>
            <a:endParaRPr lang="en-US" altLang="en-US" sz="2000" dirty="0">
              <a:ea typeface="ＭＳ Ｐゴシック" pitchFamily="-111" charset="-128"/>
            </a:endParaRPr>
          </a:p>
          <a:p>
            <a:pPr marL="231775" indent="-231775">
              <a:buClr>
                <a:srgbClr val="660066"/>
              </a:buClr>
              <a:buSzPct val="60000"/>
              <a:buNone/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  <a:ea typeface="ＭＳ Ｐゴシック" pitchFamily="-111" charset="-128"/>
              </a:rPr>
              <a:t>What will you need?</a:t>
            </a:r>
            <a:r>
              <a:rPr lang="en-US" altLang="en-US" sz="2400" dirty="0">
                <a:ea typeface="ＭＳ Ｐゴシック" pitchFamily="-111" charset="-128"/>
              </a:rPr>
              <a:t> </a:t>
            </a:r>
          </a:p>
          <a:p>
            <a:pPr marL="231775" indent="-231775"/>
            <a:r>
              <a:rPr lang="en-US" altLang="en-US" sz="2000" dirty="0">
                <a:ea typeface="ＭＳ Ｐゴシック" pitchFamily="-111" charset="-128"/>
              </a:rPr>
              <a:t>Quality Indicator Arrows (PPT) </a:t>
            </a:r>
          </a:p>
          <a:p>
            <a:pPr marL="231775" indent="-231775"/>
            <a:r>
              <a:rPr lang="en-US" altLang="en-US" sz="2000" dirty="0">
                <a:ea typeface="ＭＳ Ｐゴシック" pitchFamily="-111" charset="-128"/>
              </a:rPr>
              <a:t>A completed process map from the Process Mapping Activity. (PPT)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096000" y="1673225"/>
            <a:ext cx="4622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579438" indent="-236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0066"/>
              </a:buClr>
              <a:buSzPct val="60000"/>
              <a:buFont typeface="Wingdings" pitchFamily="-111" charset="2"/>
              <a:buNone/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</a:rPr>
              <a:t>What will you do?</a:t>
            </a:r>
            <a:r>
              <a:rPr lang="en-US" altLang="en-US" sz="2400" dirty="0">
                <a:latin typeface="Impact" pitchFamily="-111" charset="0"/>
              </a:rPr>
              <a:t> 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Char char="§"/>
            </a:pPr>
            <a:r>
              <a:rPr lang="en-US" altLang="en-US" sz="2000" dirty="0"/>
              <a:t>Relate quality indicators to the Process Map by placing the arrows at  appropriate places on the process map 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Char char="§"/>
            </a:pPr>
            <a:r>
              <a:rPr lang="en-US" altLang="en-US" sz="2000" dirty="0"/>
              <a:t>Submit PDF copy of completed map </a:t>
            </a:r>
            <a:r>
              <a:rPr lang="en-US" altLang="en-US" sz="2000" b="1" u="sng" dirty="0"/>
              <a:t>48 hours </a:t>
            </a:r>
            <a:r>
              <a:rPr lang="en-US" altLang="en-US" sz="2000" dirty="0"/>
              <a:t>before the live session.</a:t>
            </a:r>
          </a:p>
        </p:txBody>
      </p:sp>
      <p:pic>
        <p:nvPicPr>
          <p:cNvPr id="29701" name="Picture 5" descr="MCj04242140000[1]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29776" y="5403850"/>
            <a:ext cx="7223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9315450" y="6338888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dirty="0"/>
              <a:t>30 minutes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43000" y="1"/>
            <a:ext cx="9906000" cy="1573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4400" b="1" dirty="0">
                <a:latin typeface="+mn-lt"/>
              </a:rPr>
              <a:t>Activity:  </a:t>
            </a:r>
            <a:r>
              <a:rPr lang="en-US" altLang="en-US" sz="29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Managing Performance- The Balanced Scorecard </a:t>
            </a:r>
            <a:endParaRPr lang="en-US" altLang="en-US" sz="2900" b="1" dirty="0">
              <a:latin typeface="+mn-lt"/>
            </a:endParaRPr>
          </a:p>
          <a:p>
            <a:pPr eaLnBrk="1" hangingPunct="1"/>
            <a:r>
              <a:rPr lang="en-US" altLang="en-US" sz="3600" b="1" dirty="0">
                <a:latin typeface="+mn-lt"/>
              </a:rPr>
              <a:t>Part II -  Assessing What Quality Indicators Monitor</a:t>
            </a:r>
          </a:p>
        </p:txBody>
      </p:sp>
    </p:spTree>
    <p:extLst>
      <p:ext uri="{BB962C8B-B14F-4D97-AF65-F5344CB8AC3E}">
        <p14:creationId xmlns:p14="http://schemas.microsoft.com/office/powerpoint/2010/main" val="409056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5">
            <a:extLst>
              <a:ext uri="{FF2B5EF4-FFF2-40B4-BE49-F238E27FC236}">
                <a16:creationId xmlns:a16="http://schemas.microsoft.com/office/drawing/2014/main" id="{6D3DBECD-3202-7A44-90E5-EB7932DE842E}"/>
              </a:ext>
            </a:extLst>
          </p:cNvPr>
          <p:cNvGrpSpPr>
            <a:grpSpLocks/>
          </p:cNvGrpSpPr>
          <p:nvPr/>
        </p:nvGrpSpPr>
        <p:grpSpPr bwMode="auto">
          <a:xfrm>
            <a:off x="2546350" y="533400"/>
            <a:ext cx="5200650" cy="5486400"/>
            <a:chOff x="816" y="-96"/>
            <a:chExt cx="3024" cy="3456"/>
          </a:xfrm>
        </p:grpSpPr>
        <p:sp>
          <p:nvSpPr>
            <p:cNvPr id="5" name="AutoShape 44">
              <a:extLst>
                <a:ext uri="{FF2B5EF4-FFF2-40B4-BE49-F238E27FC236}">
                  <a16:creationId xmlns:a16="http://schemas.microsoft.com/office/drawing/2014/main" id="{E943E8AF-F9E3-FB44-A06C-56594FCC8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-96"/>
              <a:ext cx="3024" cy="3456"/>
            </a:xfrm>
            <a:prstGeom prst="notchedRightArrow">
              <a:avLst>
                <a:gd name="adj1" fmla="val 49713"/>
                <a:gd name="adj2" fmla="val 22588"/>
              </a:avLst>
            </a:prstGeom>
            <a:gradFill rotWithShape="1">
              <a:gsLst>
                <a:gs pos="0">
                  <a:srgbClr val="DADEF2"/>
                </a:gs>
                <a:gs pos="100000">
                  <a:srgbClr val="656770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838591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grpSp>
          <p:nvGrpSpPr>
            <p:cNvPr id="6" name="Group 62">
              <a:extLst>
                <a:ext uri="{FF2B5EF4-FFF2-40B4-BE49-F238E27FC236}">
                  <a16:creationId xmlns:a16="http://schemas.microsoft.com/office/drawing/2014/main" id="{48229987-72B8-7346-A8D2-05CC0A9057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5" y="87"/>
              <a:ext cx="2581" cy="2419"/>
              <a:chOff x="1005" y="231"/>
              <a:chExt cx="2581" cy="2419"/>
            </a:xfrm>
          </p:grpSpPr>
          <p:sp>
            <p:nvSpPr>
              <p:cNvPr id="7" name="Text Box 33">
                <a:extLst>
                  <a:ext uri="{FF2B5EF4-FFF2-40B4-BE49-F238E27FC236}">
                    <a16:creationId xmlns:a16="http://schemas.microsoft.com/office/drawing/2014/main" id="{B2A53C54-CEB1-F24C-8429-596EFAC2E6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686" y="2145"/>
                <a:ext cx="81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1. Order placed </a:t>
                </a:r>
              </a:p>
            </p:txBody>
          </p:sp>
          <p:sp>
            <p:nvSpPr>
              <p:cNvPr id="8" name="Text Box 34">
                <a:extLst>
                  <a:ext uri="{FF2B5EF4-FFF2-40B4-BE49-F238E27FC236}">
                    <a16:creationId xmlns:a16="http://schemas.microsoft.com/office/drawing/2014/main" id="{A7FE4C4A-1671-9C4D-A855-5E4FBDAC4E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442" y="1760"/>
                <a:ext cx="159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2. Patient presents to laboratory</a:t>
                </a:r>
              </a:p>
            </p:txBody>
          </p:sp>
          <p:sp>
            <p:nvSpPr>
              <p:cNvPr id="9" name="Text Box 35">
                <a:extLst>
                  <a:ext uri="{FF2B5EF4-FFF2-40B4-BE49-F238E27FC236}">
                    <a16:creationId xmlns:a16="http://schemas.microsoft.com/office/drawing/2014/main" id="{E6187B29-D1DF-F342-82F4-523FB3DCEA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531" y="1656"/>
                <a:ext cx="1805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3. Requisition completed &amp; reviewed</a:t>
                </a:r>
              </a:p>
            </p:txBody>
          </p:sp>
          <p:sp>
            <p:nvSpPr>
              <p:cNvPr id="10" name="Text Box 36">
                <a:extLst>
                  <a:ext uri="{FF2B5EF4-FFF2-40B4-BE49-F238E27FC236}">
                    <a16:creationId xmlns:a16="http://schemas.microsoft.com/office/drawing/2014/main" id="{667DA4EF-80D2-6A42-B11C-B5BBC0164A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892" y="1825"/>
                <a:ext cx="1466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4. Specimen type determined</a:t>
                </a:r>
              </a:p>
            </p:txBody>
          </p:sp>
          <p:sp>
            <p:nvSpPr>
              <p:cNvPr id="11" name="Text Box 37">
                <a:extLst>
                  <a:ext uri="{FF2B5EF4-FFF2-40B4-BE49-F238E27FC236}">
                    <a16:creationId xmlns:a16="http://schemas.microsoft.com/office/drawing/2014/main" id="{7E19F550-8FF6-284F-8C18-1C3646D3DE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245" y="1983"/>
                <a:ext cx="114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5. Specimen collected</a:t>
                </a:r>
              </a:p>
            </p:txBody>
          </p:sp>
          <p:sp>
            <p:nvSpPr>
              <p:cNvPr id="12" name="Text Box 38">
                <a:extLst>
                  <a:ext uri="{FF2B5EF4-FFF2-40B4-BE49-F238E27FC236}">
                    <a16:creationId xmlns:a16="http://schemas.microsoft.com/office/drawing/2014/main" id="{39A8EB82-A0F5-3A48-A7E0-3B7A4D709D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495" y="2040"/>
                <a:ext cx="1027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6. Specimen logged</a:t>
                </a:r>
              </a:p>
            </p:txBody>
          </p:sp>
          <p:sp>
            <p:nvSpPr>
              <p:cNvPr id="13" name="Text Box 39">
                <a:extLst>
                  <a:ext uri="{FF2B5EF4-FFF2-40B4-BE49-F238E27FC236}">
                    <a16:creationId xmlns:a16="http://schemas.microsoft.com/office/drawing/2014/main" id="{4F96C4EC-F805-E44F-B977-F0B9FAF70B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374" y="1730"/>
                <a:ext cx="165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7. Specimen accepted or rejected</a:t>
                </a:r>
              </a:p>
            </p:txBody>
          </p:sp>
          <p:sp>
            <p:nvSpPr>
              <p:cNvPr id="14" name="Text Box 41">
                <a:extLst>
                  <a:ext uri="{FF2B5EF4-FFF2-40B4-BE49-F238E27FC236}">
                    <a16:creationId xmlns:a16="http://schemas.microsoft.com/office/drawing/2014/main" id="{410B1364-2B46-254E-B813-19A90A04B3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184" y="1351"/>
                <a:ext cx="2419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8. Specimen assigned according to test request/s</a:t>
                </a:r>
              </a:p>
            </p:txBody>
          </p:sp>
          <p:sp>
            <p:nvSpPr>
              <p:cNvPr id="15" name="Text Box 42">
                <a:extLst>
                  <a:ext uri="{FF2B5EF4-FFF2-40B4-BE49-F238E27FC236}">
                    <a16:creationId xmlns:a16="http://schemas.microsoft.com/office/drawing/2014/main" id="{F10415BC-BD7F-4B49-9C90-062623755B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686" y="1659"/>
                <a:ext cx="1799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9. Routine quality checks completed</a:t>
                </a:r>
              </a:p>
            </p:txBody>
          </p:sp>
          <p:sp>
            <p:nvSpPr>
              <p:cNvPr id="16" name="Text Box 43">
                <a:extLst>
                  <a:ext uri="{FF2B5EF4-FFF2-40B4-BE49-F238E27FC236}">
                    <a16:creationId xmlns:a16="http://schemas.microsoft.com/office/drawing/2014/main" id="{BF0156FF-28B6-C441-8294-EAF4166A42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198" y="1976"/>
                <a:ext cx="115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10. Specimen analyzed</a:t>
                </a:r>
              </a:p>
            </p:txBody>
          </p:sp>
          <p:sp>
            <p:nvSpPr>
              <p:cNvPr id="17" name="Text Box 45">
                <a:extLst>
                  <a:ext uri="{FF2B5EF4-FFF2-40B4-BE49-F238E27FC236}">
                    <a16:creationId xmlns:a16="http://schemas.microsoft.com/office/drawing/2014/main" id="{E4B21FC9-EFE1-6543-B562-B4EF29568C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489" y="1929"/>
                <a:ext cx="124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12. Test results recorded</a:t>
                </a:r>
              </a:p>
            </p:txBody>
          </p:sp>
          <p:sp>
            <p:nvSpPr>
              <p:cNvPr id="18" name="Text Box 46">
                <a:extLst>
                  <a:ext uri="{FF2B5EF4-FFF2-40B4-BE49-F238E27FC236}">
                    <a16:creationId xmlns:a16="http://schemas.microsoft.com/office/drawing/2014/main" id="{2B31CB9C-851E-D245-96DE-39E17C9D0C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317" y="1569"/>
                <a:ext cx="1976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13. Test results communicated/reported</a:t>
                </a:r>
              </a:p>
            </p:txBody>
          </p:sp>
          <p:sp>
            <p:nvSpPr>
              <p:cNvPr id="19" name="Text Box 47">
                <a:extLst>
                  <a:ext uri="{FF2B5EF4-FFF2-40B4-BE49-F238E27FC236}">
                    <a16:creationId xmlns:a16="http://schemas.microsoft.com/office/drawing/2014/main" id="{9A5D732B-4DB0-CA4E-9E42-8AFF8B846F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318" y="1381"/>
                <a:ext cx="2357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14. Documents/ records maintained, filed, stored</a:t>
                </a:r>
              </a:p>
            </p:txBody>
          </p:sp>
          <p:sp>
            <p:nvSpPr>
              <p:cNvPr id="20" name="Text Box 40">
                <a:extLst>
                  <a:ext uri="{FF2B5EF4-FFF2-40B4-BE49-F238E27FC236}">
                    <a16:creationId xmlns:a16="http://schemas.microsoft.com/office/drawing/2014/main" id="{84DCD749-A5AE-6647-82F4-6345619FB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349" y="1933"/>
                <a:ext cx="1239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11. Test results analyzed </a:t>
                </a:r>
              </a:p>
            </p:txBody>
          </p:sp>
        </p:grpSp>
      </p:grpSp>
      <p:sp>
        <p:nvSpPr>
          <p:cNvPr id="21" name="AutoShape 23">
            <a:extLst>
              <a:ext uri="{FF2B5EF4-FFF2-40B4-BE49-F238E27FC236}">
                <a16:creationId xmlns:a16="http://schemas.microsoft.com/office/drawing/2014/main" id="{82EAEC64-E007-4842-9A7A-D6A566A21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245" y="1943100"/>
            <a:ext cx="1733550" cy="2708276"/>
          </a:xfrm>
          <a:prstGeom prst="homePlate">
            <a:avLst>
              <a:gd name="adj" fmla="val 27380"/>
            </a:avLst>
          </a:prstGeom>
          <a:gradFill rotWithShape="1">
            <a:gsLst>
              <a:gs pos="0">
                <a:srgbClr val="DADEF2"/>
              </a:gs>
              <a:gs pos="100000">
                <a:srgbClr val="656770"/>
              </a:gs>
            </a:gsLst>
            <a:lin ang="5400000" scaled="1"/>
          </a:gradFill>
          <a:ln>
            <a:noFill/>
          </a:ln>
          <a:effectLst>
            <a:prstShdw prst="shdw17" dist="17961" dir="13500000">
              <a:srgbClr val="838591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grpSp>
        <p:nvGrpSpPr>
          <p:cNvPr id="22" name="Group 24">
            <a:extLst>
              <a:ext uri="{FF2B5EF4-FFF2-40B4-BE49-F238E27FC236}">
                <a16:creationId xmlns:a16="http://schemas.microsoft.com/office/drawing/2014/main" id="{B049D8AA-4538-3644-832E-E6C9B7CB7757}"/>
              </a:ext>
            </a:extLst>
          </p:cNvPr>
          <p:cNvGrpSpPr>
            <a:grpSpLocks/>
          </p:cNvGrpSpPr>
          <p:nvPr/>
        </p:nvGrpSpPr>
        <p:grpSpPr bwMode="auto">
          <a:xfrm>
            <a:off x="1456863" y="2192338"/>
            <a:ext cx="1073150" cy="2209800"/>
            <a:chOff x="48" y="960"/>
            <a:chExt cx="720" cy="1392"/>
          </a:xfrm>
        </p:grpSpPr>
        <p:sp>
          <p:nvSpPr>
            <p:cNvPr id="23" name="AutoShape 4">
              <a:extLst>
                <a:ext uri="{FF2B5EF4-FFF2-40B4-BE49-F238E27FC236}">
                  <a16:creationId xmlns:a16="http://schemas.microsoft.com/office/drawing/2014/main" id="{21B89714-8C72-C748-8299-E6804F57D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960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Staff</a:t>
              </a:r>
            </a:p>
          </p:txBody>
        </p:sp>
        <p:sp>
          <p:nvSpPr>
            <p:cNvPr id="24" name="AutoShape 6">
              <a:extLst>
                <a:ext uri="{FF2B5EF4-FFF2-40B4-BE49-F238E27FC236}">
                  <a16:creationId xmlns:a16="http://schemas.microsoft.com/office/drawing/2014/main" id="{5DF1A65A-9F75-6D48-8A9D-1BF0AC79E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248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Equipment</a:t>
              </a:r>
            </a:p>
          </p:txBody>
        </p:sp>
        <p:sp>
          <p:nvSpPr>
            <p:cNvPr id="25" name="AutoShape 7">
              <a:extLst>
                <a:ext uri="{FF2B5EF4-FFF2-40B4-BE49-F238E27FC236}">
                  <a16:creationId xmlns:a16="http://schemas.microsoft.com/office/drawing/2014/main" id="{B9EE92F3-23A9-1949-816D-FE17F48E7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536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Supplies &amp; </a:t>
              </a:r>
            </a:p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Reagents</a:t>
              </a:r>
            </a:p>
          </p:txBody>
        </p:sp>
        <p:sp>
          <p:nvSpPr>
            <p:cNvPr id="26" name="AutoShape 8">
              <a:extLst>
                <a:ext uri="{FF2B5EF4-FFF2-40B4-BE49-F238E27FC236}">
                  <a16:creationId xmlns:a16="http://schemas.microsoft.com/office/drawing/2014/main" id="{C623BD2D-81C4-B549-938D-6ADC0A92D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824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Specimens</a:t>
              </a:r>
            </a:p>
          </p:txBody>
        </p:sp>
        <p:sp>
          <p:nvSpPr>
            <p:cNvPr id="27" name="AutoShape 9">
              <a:extLst>
                <a:ext uri="{FF2B5EF4-FFF2-40B4-BE49-F238E27FC236}">
                  <a16:creationId xmlns:a16="http://schemas.microsoft.com/office/drawing/2014/main" id="{5B95FA75-E3F0-5E49-BE25-F0CFB0A29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2112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Lab Physical </a:t>
              </a:r>
            </a:p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Plant</a:t>
              </a:r>
            </a:p>
          </p:txBody>
        </p:sp>
      </p:grpSp>
      <p:grpSp>
        <p:nvGrpSpPr>
          <p:cNvPr id="28" name="Group 63">
            <a:extLst>
              <a:ext uri="{FF2B5EF4-FFF2-40B4-BE49-F238E27FC236}">
                <a16:creationId xmlns:a16="http://schemas.microsoft.com/office/drawing/2014/main" id="{1C936727-EB16-A043-BF6A-3196C4296354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2400300"/>
            <a:ext cx="2063750" cy="1752600"/>
            <a:chOff x="3696" y="1224"/>
            <a:chExt cx="1200" cy="1104"/>
          </a:xfrm>
        </p:grpSpPr>
        <p:sp>
          <p:nvSpPr>
            <p:cNvPr id="29" name="AutoShape 58">
              <a:extLst>
                <a:ext uri="{FF2B5EF4-FFF2-40B4-BE49-F238E27FC236}">
                  <a16:creationId xmlns:a16="http://schemas.microsoft.com/office/drawing/2014/main" id="{58F2DB51-2732-0E45-8F40-D708B13A4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224"/>
              <a:ext cx="1200" cy="1104"/>
            </a:xfrm>
            <a:prstGeom prst="chevron">
              <a:avLst>
                <a:gd name="adj" fmla="val 22101"/>
              </a:avLst>
            </a:prstGeom>
            <a:gradFill rotWithShape="1">
              <a:gsLst>
                <a:gs pos="0">
                  <a:srgbClr val="DADEF2"/>
                </a:gs>
                <a:gs pos="100000">
                  <a:srgbClr val="656770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838591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30" name="Text Box 51">
              <a:extLst>
                <a:ext uri="{FF2B5EF4-FFF2-40B4-BE49-F238E27FC236}">
                  <a16:creationId xmlns:a16="http://schemas.microsoft.com/office/drawing/2014/main" id="{5483E227-1BD8-B943-8EA5-9136B1934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296"/>
              <a:ext cx="46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C00000"/>
                  </a:solidFill>
                  <a:latin typeface="Impact" pitchFamily="-111" charset="0"/>
                </a:rPr>
                <a:t>OUTPU</a:t>
              </a:r>
              <a:r>
                <a:rPr lang="en-US" altLang="en-US" sz="1600" dirty="0">
                  <a:solidFill>
                    <a:schemeClr val="bg2"/>
                  </a:solidFill>
                  <a:latin typeface="Impact" pitchFamily="-111" charset="0"/>
                </a:rPr>
                <a:t>T</a:t>
              </a:r>
            </a:p>
          </p:txBody>
        </p:sp>
        <p:sp>
          <p:nvSpPr>
            <p:cNvPr id="31" name="Text Box 60">
              <a:extLst>
                <a:ext uri="{FF2B5EF4-FFF2-40B4-BE49-F238E27FC236}">
                  <a16:creationId xmlns:a16="http://schemas.microsoft.com/office/drawing/2014/main" id="{4CC42165-EA66-F741-8A8F-31B669567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566"/>
              <a:ext cx="902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Information</a:t>
              </a:r>
            </a:p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(Accurate &amp; Reliable Test Result)</a:t>
              </a:r>
            </a:p>
          </p:txBody>
        </p:sp>
      </p:grpSp>
      <p:grpSp>
        <p:nvGrpSpPr>
          <p:cNvPr id="32" name="Group 64">
            <a:extLst>
              <a:ext uri="{FF2B5EF4-FFF2-40B4-BE49-F238E27FC236}">
                <a16:creationId xmlns:a16="http://schemas.microsoft.com/office/drawing/2014/main" id="{410E2FF2-37E8-5448-A0BD-744B1824E565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400300"/>
            <a:ext cx="1981200" cy="1752600"/>
            <a:chOff x="4656" y="1224"/>
            <a:chExt cx="1152" cy="1104"/>
          </a:xfrm>
        </p:grpSpPr>
        <p:sp>
          <p:nvSpPr>
            <p:cNvPr id="33" name="AutoShape 59">
              <a:extLst>
                <a:ext uri="{FF2B5EF4-FFF2-40B4-BE49-F238E27FC236}">
                  <a16:creationId xmlns:a16="http://schemas.microsoft.com/office/drawing/2014/main" id="{EA979B0C-0E01-2A49-AE53-EB7B54C91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224"/>
              <a:ext cx="1152" cy="1104"/>
            </a:xfrm>
            <a:prstGeom prst="chevron">
              <a:avLst>
                <a:gd name="adj" fmla="val 24816"/>
              </a:avLst>
            </a:prstGeom>
            <a:gradFill rotWithShape="1">
              <a:gsLst>
                <a:gs pos="0">
                  <a:srgbClr val="DADEF2"/>
                </a:gs>
                <a:gs pos="100000">
                  <a:srgbClr val="656770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838591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34" name="Text Box 52">
              <a:extLst>
                <a:ext uri="{FF2B5EF4-FFF2-40B4-BE49-F238E27FC236}">
                  <a16:creationId xmlns:a16="http://schemas.microsoft.com/office/drawing/2014/main" id="{C654CC8E-0DC1-1643-96E4-4E5D999B4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296"/>
              <a:ext cx="5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C00000"/>
                  </a:solidFill>
                  <a:latin typeface="Impact" pitchFamily="-111" charset="0"/>
                </a:rPr>
                <a:t>OUTCOME</a:t>
              </a:r>
            </a:p>
          </p:txBody>
        </p:sp>
        <p:sp>
          <p:nvSpPr>
            <p:cNvPr id="35" name="Text Box 61">
              <a:extLst>
                <a:ext uri="{FF2B5EF4-FFF2-40B4-BE49-F238E27FC236}">
                  <a16:creationId xmlns:a16="http://schemas.microsoft.com/office/drawing/2014/main" id="{DB330933-F08E-5B44-B9BE-6F0765FC16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0" y="1593"/>
              <a:ext cx="635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Satisfied </a:t>
              </a:r>
            </a:p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Customers</a:t>
              </a:r>
            </a:p>
          </p:txBody>
        </p:sp>
      </p:grpSp>
      <p:sp>
        <p:nvSpPr>
          <p:cNvPr id="36" name="Text Box 26">
            <a:extLst>
              <a:ext uri="{FF2B5EF4-FFF2-40B4-BE49-F238E27FC236}">
                <a16:creationId xmlns:a16="http://schemas.microsoft.com/office/drawing/2014/main" id="{673E27F5-5DBA-4E42-AA1B-FF798CD6C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5891" y="1842030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C00000"/>
                </a:solidFill>
                <a:latin typeface="Impact" pitchFamily="-111" charset="0"/>
              </a:rPr>
              <a:t>INPUT</a:t>
            </a:r>
          </a:p>
        </p:txBody>
      </p:sp>
      <p:sp>
        <p:nvSpPr>
          <p:cNvPr id="37" name="Text Box 65">
            <a:extLst>
              <a:ext uri="{FF2B5EF4-FFF2-40B4-BE49-F238E27FC236}">
                <a16:creationId xmlns:a16="http://schemas.microsoft.com/office/drawing/2014/main" id="{18176038-EE03-124E-B690-DD346C194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1" y="1949450"/>
            <a:ext cx="912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C00000"/>
                </a:solidFill>
                <a:latin typeface="Impact" pitchFamily="-111" charset="0"/>
              </a:rPr>
              <a:t>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6E8691-304A-C245-8B88-05D540AB9F8A}"/>
              </a:ext>
            </a:extLst>
          </p:cNvPr>
          <p:cNvSpPr txBox="1"/>
          <p:nvPr/>
        </p:nvSpPr>
        <p:spPr>
          <a:xfrm>
            <a:off x="124828" y="166688"/>
            <a:ext cx="748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Completed Process Map</a:t>
            </a:r>
          </a:p>
        </p:txBody>
      </p:sp>
    </p:spTree>
    <p:extLst>
      <p:ext uri="{BB962C8B-B14F-4D97-AF65-F5344CB8AC3E}">
        <p14:creationId xmlns:p14="http://schemas.microsoft.com/office/powerpoint/2010/main" val="519903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utoShape 83">
            <a:extLst>
              <a:ext uri="{FF2B5EF4-FFF2-40B4-BE49-F238E27FC236}">
                <a16:creationId xmlns:a16="http://schemas.microsoft.com/office/drawing/2014/main" id="{A5B2B49B-A120-1C46-A17F-90DEC76D9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2420" y="4701148"/>
            <a:ext cx="1238250" cy="626226"/>
          </a:xfrm>
          <a:prstGeom prst="wedgeRectCallout">
            <a:avLst>
              <a:gd name="adj1" fmla="val -12277"/>
              <a:gd name="adj2" fmla="val -192855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Equipment Down Time</a:t>
            </a:r>
          </a:p>
        </p:txBody>
      </p:sp>
      <p:sp>
        <p:nvSpPr>
          <p:cNvPr id="40" name="AutoShape 85">
            <a:extLst>
              <a:ext uri="{FF2B5EF4-FFF2-40B4-BE49-F238E27FC236}">
                <a16:creationId xmlns:a16="http://schemas.microsoft.com/office/drawing/2014/main" id="{E8FAA2EF-EF2A-4E43-BF5C-79F7DD1ED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7245" y="4036115"/>
            <a:ext cx="1155700" cy="392948"/>
          </a:xfrm>
          <a:prstGeom prst="wedgeRectCallout">
            <a:avLst>
              <a:gd name="adj1" fmla="val -18561"/>
              <a:gd name="adj2" fmla="val -32233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 Stock Outs</a:t>
            </a:r>
          </a:p>
        </p:txBody>
      </p:sp>
      <p:sp>
        <p:nvSpPr>
          <p:cNvPr id="41" name="AutoShape 82">
            <a:extLst>
              <a:ext uri="{FF2B5EF4-FFF2-40B4-BE49-F238E27FC236}">
                <a16:creationId xmlns:a16="http://schemas.microsoft.com/office/drawing/2014/main" id="{318311D4-34D4-5D47-9498-3033D254F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4559" y="5568275"/>
            <a:ext cx="1155700" cy="685799"/>
          </a:xfrm>
          <a:prstGeom prst="wedgeRectCallout">
            <a:avLst>
              <a:gd name="adj1" fmla="val -20702"/>
              <a:gd name="adj2" fmla="val -164725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Technologist Productivity</a:t>
            </a:r>
          </a:p>
        </p:txBody>
      </p:sp>
      <p:sp>
        <p:nvSpPr>
          <p:cNvPr id="42" name="AutoShape 81">
            <a:extLst>
              <a:ext uri="{FF2B5EF4-FFF2-40B4-BE49-F238E27FC236}">
                <a16:creationId xmlns:a16="http://schemas.microsoft.com/office/drawing/2014/main" id="{7C44089B-F17C-694E-BE2A-E6C9DB749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555" y="955813"/>
            <a:ext cx="1444624" cy="685800"/>
          </a:xfrm>
          <a:prstGeom prst="wedgeRectCallout">
            <a:avLst>
              <a:gd name="adj1" fmla="val -23626"/>
              <a:gd name="adj2" fmla="val 177315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 anchorCtr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Service interruption due to staff issues</a:t>
            </a:r>
            <a:endParaRPr lang="en-US" altLang="en-US" dirty="0"/>
          </a:p>
        </p:txBody>
      </p:sp>
      <p:sp>
        <p:nvSpPr>
          <p:cNvPr id="43" name="AutoShape 87">
            <a:extLst>
              <a:ext uri="{FF2B5EF4-FFF2-40B4-BE49-F238E27FC236}">
                <a16:creationId xmlns:a16="http://schemas.microsoft.com/office/drawing/2014/main" id="{4E7D36F4-B2A8-B743-9EDF-0BB6B13E6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095" y="1641613"/>
            <a:ext cx="1290464" cy="591439"/>
          </a:xfrm>
          <a:prstGeom prst="wedgeRectCallout">
            <a:avLst>
              <a:gd name="adj1" fmla="val 20001"/>
              <a:gd name="adj2" fmla="val 159880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Specimen Rejection</a:t>
            </a:r>
          </a:p>
        </p:txBody>
      </p:sp>
      <p:sp>
        <p:nvSpPr>
          <p:cNvPr id="44" name="AutoShape 89">
            <a:extLst>
              <a:ext uri="{FF2B5EF4-FFF2-40B4-BE49-F238E27FC236}">
                <a16:creationId xmlns:a16="http://schemas.microsoft.com/office/drawing/2014/main" id="{7CCAAE17-0DDA-484F-9E8D-E60C127D2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4023" y="197601"/>
            <a:ext cx="1288921" cy="304800"/>
          </a:xfrm>
          <a:prstGeom prst="wedgeRectCallout">
            <a:avLst>
              <a:gd name="adj1" fmla="val -23453"/>
              <a:gd name="adj2" fmla="val 300625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Impact" pitchFamily="-111" charset="0"/>
              </a:rPr>
              <a:t>EQA Results </a:t>
            </a:r>
          </a:p>
        </p:txBody>
      </p:sp>
      <p:sp>
        <p:nvSpPr>
          <p:cNvPr id="45" name="AutoShape 90">
            <a:extLst>
              <a:ext uri="{FF2B5EF4-FFF2-40B4-BE49-F238E27FC236}">
                <a16:creationId xmlns:a16="http://schemas.microsoft.com/office/drawing/2014/main" id="{705D3BF6-728A-E445-8266-1446EC460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20" y="422413"/>
            <a:ext cx="1155700" cy="533400"/>
          </a:xfrm>
          <a:prstGeom prst="wedgeRectCallout">
            <a:avLst>
              <a:gd name="adj1" fmla="val -23739"/>
              <a:gd name="adj2" fmla="val 16511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Impact" pitchFamily="-111" charset="0"/>
              </a:rPr>
              <a:t>Technologist</a:t>
            </a:r>
          </a:p>
          <a:p>
            <a:pPr eaLnBrk="1" hangingPunct="1"/>
            <a:r>
              <a:rPr lang="en-US" altLang="en-US" sz="1200" dirty="0">
                <a:latin typeface="Impact" pitchFamily="-111" charset="0"/>
              </a:rPr>
              <a:t>Productivity</a:t>
            </a:r>
          </a:p>
        </p:txBody>
      </p:sp>
      <p:sp>
        <p:nvSpPr>
          <p:cNvPr id="46" name="AutoShape 91">
            <a:extLst>
              <a:ext uri="{FF2B5EF4-FFF2-40B4-BE49-F238E27FC236}">
                <a16:creationId xmlns:a16="http://schemas.microsoft.com/office/drawing/2014/main" id="{25128D7E-ED37-E244-BC57-DA5775550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0543" y="4496598"/>
            <a:ext cx="1128362" cy="626226"/>
          </a:xfrm>
          <a:prstGeom prst="wedgeRectCallout">
            <a:avLst>
              <a:gd name="adj1" fmla="val -23115"/>
              <a:gd name="adj2" fmla="val 154305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Impact" pitchFamily="-111" charset="0"/>
              </a:rPr>
              <a:t>Turn Around Time (TAT)</a:t>
            </a:r>
          </a:p>
        </p:txBody>
      </p:sp>
      <p:sp>
        <p:nvSpPr>
          <p:cNvPr id="47" name="AutoShape 92">
            <a:extLst>
              <a:ext uri="{FF2B5EF4-FFF2-40B4-BE49-F238E27FC236}">
                <a16:creationId xmlns:a16="http://schemas.microsoft.com/office/drawing/2014/main" id="{A402C97C-1DA2-7E48-A6F9-E562E9E37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233" y="3308013"/>
            <a:ext cx="1671671" cy="626226"/>
          </a:xfrm>
          <a:prstGeom prst="wedgeRectCallout">
            <a:avLst>
              <a:gd name="adj1" fmla="val 13663"/>
              <a:gd name="adj2" fmla="val -216805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mpact" pitchFamily="34" charset="0"/>
              </a:rPr>
              <a:t>Service interruption due to staff issues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AutoShape 93">
            <a:extLst>
              <a:ext uri="{FF2B5EF4-FFF2-40B4-BE49-F238E27FC236}">
                <a16:creationId xmlns:a16="http://schemas.microsoft.com/office/drawing/2014/main" id="{CD830808-1345-0242-B224-6AAC2F3E5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744" y="6101676"/>
            <a:ext cx="1527175" cy="533400"/>
          </a:xfrm>
          <a:prstGeom prst="wedgeRectCallout">
            <a:avLst>
              <a:gd name="adj1" fmla="val -17271"/>
              <a:gd name="adj2" fmla="val -230928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Customer Satisfaction</a:t>
            </a:r>
          </a:p>
        </p:txBody>
      </p:sp>
      <p:sp>
        <p:nvSpPr>
          <p:cNvPr id="49" name="AutoShape 88">
            <a:extLst>
              <a:ext uri="{FF2B5EF4-FFF2-40B4-BE49-F238E27FC236}">
                <a16:creationId xmlns:a16="http://schemas.microsoft.com/office/drawing/2014/main" id="{54F71136-A2D3-7A43-9A86-BB8D8A351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7320" y="3180522"/>
            <a:ext cx="1527174" cy="432291"/>
          </a:xfrm>
          <a:prstGeom prst="wedgeRectCallout">
            <a:avLst>
              <a:gd name="adj1" fmla="val -10010"/>
              <a:gd name="adj2" fmla="val -314375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Testing Statistics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92AE94-BEAC-FD4B-BFFD-94563F2E716D}"/>
              </a:ext>
            </a:extLst>
          </p:cNvPr>
          <p:cNvSpPr txBox="1"/>
          <p:nvPr/>
        </p:nvSpPr>
        <p:spPr>
          <a:xfrm>
            <a:off x="422049" y="953522"/>
            <a:ext cx="414049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Quality Indicator Arrows</a:t>
            </a:r>
          </a:p>
          <a:p>
            <a:endParaRPr lang="en-US" sz="2400" b="1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Copy and pasta arrows unto completed process map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Maneuvering arrows to required position on 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Click on arrow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Place mouse on yellow square at tip to maneuver arrow point to required placement</a:t>
            </a:r>
          </a:p>
          <a:p>
            <a:pPr lvl="1"/>
            <a:endParaRPr lang="en-US" sz="2000" dirty="0"/>
          </a:p>
          <a:p>
            <a:pPr lvl="1"/>
            <a:r>
              <a:rPr lang="en-US" sz="2000" i="1" dirty="0">
                <a:solidFill>
                  <a:srgbClr val="C00000"/>
                </a:solidFill>
              </a:rPr>
              <a:t>(See example on next slide)</a:t>
            </a:r>
          </a:p>
          <a:p>
            <a:pPr lvl="1"/>
            <a:endParaRPr lang="en-US" sz="2000" i="1" dirty="0">
              <a:solidFill>
                <a:srgbClr val="C00000"/>
              </a:solidFill>
            </a:endParaRPr>
          </a:p>
          <a:p>
            <a:r>
              <a:rPr lang="en-US" sz="2000" dirty="0"/>
              <a:t>3. Use all arrows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id="{9F3D1CFC-A19C-5340-8328-2A7E7175DB2C}"/>
              </a:ext>
            </a:extLst>
          </p:cNvPr>
          <p:cNvSpPr/>
          <p:nvPr/>
        </p:nvSpPr>
        <p:spPr>
          <a:xfrm rot="5400000">
            <a:off x="2540895" y="2587753"/>
            <a:ext cx="5763040" cy="1569602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2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5">
            <a:extLst>
              <a:ext uri="{FF2B5EF4-FFF2-40B4-BE49-F238E27FC236}">
                <a16:creationId xmlns:a16="http://schemas.microsoft.com/office/drawing/2014/main" id="{6D3DBECD-3202-7A44-90E5-EB7932DE842E}"/>
              </a:ext>
            </a:extLst>
          </p:cNvPr>
          <p:cNvGrpSpPr>
            <a:grpSpLocks/>
          </p:cNvGrpSpPr>
          <p:nvPr/>
        </p:nvGrpSpPr>
        <p:grpSpPr bwMode="auto">
          <a:xfrm>
            <a:off x="2546350" y="533400"/>
            <a:ext cx="5200650" cy="5486400"/>
            <a:chOff x="816" y="-96"/>
            <a:chExt cx="3024" cy="3456"/>
          </a:xfrm>
        </p:grpSpPr>
        <p:sp>
          <p:nvSpPr>
            <p:cNvPr id="5" name="AutoShape 44">
              <a:extLst>
                <a:ext uri="{FF2B5EF4-FFF2-40B4-BE49-F238E27FC236}">
                  <a16:creationId xmlns:a16="http://schemas.microsoft.com/office/drawing/2014/main" id="{E943E8AF-F9E3-FB44-A06C-56594FCC8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-96"/>
              <a:ext cx="3024" cy="3456"/>
            </a:xfrm>
            <a:prstGeom prst="notchedRightArrow">
              <a:avLst>
                <a:gd name="adj1" fmla="val 49713"/>
                <a:gd name="adj2" fmla="val 22588"/>
              </a:avLst>
            </a:prstGeom>
            <a:gradFill rotWithShape="1">
              <a:gsLst>
                <a:gs pos="0">
                  <a:srgbClr val="DADEF2"/>
                </a:gs>
                <a:gs pos="100000">
                  <a:srgbClr val="656770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838591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grpSp>
          <p:nvGrpSpPr>
            <p:cNvPr id="6" name="Group 62">
              <a:extLst>
                <a:ext uri="{FF2B5EF4-FFF2-40B4-BE49-F238E27FC236}">
                  <a16:creationId xmlns:a16="http://schemas.microsoft.com/office/drawing/2014/main" id="{48229987-72B8-7346-A8D2-05CC0A9057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5" y="87"/>
              <a:ext cx="2581" cy="2419"/>
              <a:chOff x="1005" y="231"/>
              <a:chExt cx="2581" cy="2419"/>
            </a:xfrm>
          </p:grpSpPr>
          <p:sp>
            <p:nvSpPr>
              <p:cNvPr id="7" name="Text Box 33">
                <a:extLst>
                  <a:ext uri="{FF2B5EF4-FFF2-40B4-BE49-F238E27FC236}">
                    <a16:creationId xmlns:a16="http://schemas.microsoft.com/office/drawing/2014/main" id="{B2A53C54-CEB1-F24C-8429-596EFAC2E6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686" y="2145"/>
                <a:ext cx="81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1. Order placed </a:t>
                </a:r>
              </a:p>
            </p:txBody>
          </p:sp>
          <p:sp>
            <p:nvSpPr>
              <p:cNvPr id="8" name="Text Box 34">
                <a:extLst>
                  <a:ext uri="{FF2B5EF4-FFF2-40B4-BE49-F238E27FC236}">
                    <a16:creationId xmlns:a16="http://schemas.microsoft.com/office/drawing/2014/main" id="{A7FE4C4A-1671-9C4D-A855-5E4FBDAC4E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442" y="1760"/>
                <a:ext cx="159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2. Patient presents to laboratory</a:t>
                </a:r>
              </a:p>
            </p:txBody>
          </p:sp>
          <p:sp>
            <p:nvSpPr>
              <p:cNvPr id="9" name="Text Box 35">
                <a:extLst>
                  <a:ext uri="{FF2B5EF4-FFF2-40B4-BE49-F238E27FC236}">
                    <a16:creationId xmlns:a16="http://schemas.microsoft.com/office/drawing/2014/main" id="{E6187B29-D1DF-F342-82F4-523FB3DCEA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531" y="1656"/>
                <a:ext cx="1805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3. Requisition completed &amp; reviewed</a:t>
                </a:r>
              </a:p>
            </p:txBody>
          </p:sp>
          <p:sp>
            <p:nvSpPr>
              <p:cNvPr id="10" name="Text Box 36">
                <a:extLst>
                  <a:ext uri="{FF2B5EF4-FFF2-40B4-BE49-F238E27FC236}">
                    <a16:creationId xmlns:a16="http://schemas.microsoft.com/office/drawing/2014/main" id="{667DA4EF-80D2-6A42-B11C-B5BBC0164A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892" y="1825"/>
                <a:ext cx="1466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4. Specimen type determined</a:t>
                </a:r>
              </a:p>
            </p:txBody>
          </p:sp>
          <p:sp>
            <p:nvSpPr>
              <p:cNvPr id="11" name="Text Box 37">
                <a:extLst>
                  <a:ext uri="{FF2B5EF4-FFF2-40B4-BE49-F238E27FC236}">
                    <a16:creationId xmlns:a16="http://schemas.microsoft.com/office/drawing/2014/main" id="{7E19F550-8FF6-284F-8C18-1C3646D3DE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245" y="1983"/>
                <a:ext cx="114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5. Specimen collected</a:t>
                </a:r>
              </a:p>
            </p:txBody>
          </p:sp>
          <p:sp>
            <p:nvSpPr>
              <p:cNvPr id="12" name="Text Box 38">
                <a:extLst>
                  <a:ext uri="{FF2B5EF4-FFF2-40B4-BE49-F238E27FC236}">
                    <a16:creationId xmlns:a16="http://schemas.microsoft.com/office/drawing/2014/main" id="{39A8EB82-A0F5-3A48-A7E0-3B7A4D709D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495" y="2040"/>
                <a:ext cx="1027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6. Specimen logged</a:t>
                </a:r>
              </a:p>
            </p:txBody>
          </p:sp>
          <p:sp>
            <p:nvSpPr>
              <p:cNvPr id="13" name="Text Box 39">
                <a:extLst>
                  <a:ext uri="{FF2B5EF4-FFF2-40B4-BE49-F238E27FC236}">
                    <a16:creationId xmlns:a16="http://schemas.microsoft.com/office/drawing/2014/main" id="{4F96C4EC-F805-E44F-B977-F0B9FAF70B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374" y="1730"/>
                <a:ext cx="165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7. Specimen accepted or rejected</a:t>
                </a:r>
              </a:p>
            </p:txBody>
          </p:sp>
          <p:sp>
            <p:nvSpPr>
              <p:cNvPr id="14" name="Text Box 41">
                <a:extLst>
                  <a:ext uri="{FF2B5EF4-FFF2-40B4-BE49-F238E27FC236}">
                    <a16:creationId xmlns:a16="http://schemas.microsoft.com/office/drawing/2014/main" id="{410B1364-2B46-254E-B813-19A90A04B3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184" y="1351"/>
                <a:ext cx="2419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8. Specimen assigned according to test request/s</a:t>
                </a:r>
              </a:p>
            </p:txBody>
          </p:sp>
          <p:sp>
            <p:nvSpPr>
              <p:cNvPr id="15" name="Text Box 42">
                <a:extLst>
                  <a:ext uri="{FF2B5EF4-FFF2-40B4-BE49-F238E27FC236}">
                    <a16:creationId xmlns:a16="http://schemas.microsoft.com/office/drawing/2014/main" id="{F10415BC-BD7F-4B49-9C90-062623755B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686" y="1659"/>
                <a:ext cx="1799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9. Routine quality checks completed</a:t>
                </a:r>
              </a:p>
            </p:txBody>
          </p:sp>
          <p:sp>
            <p:nvSpPr>
              <p:cNvPr id="16" name="Text Box 43">
                <a:extLst>
                  <a:ext uri="{FF2B5EF4-FFF2-40B4-BE49-F238E27FC236}">
                    <a16:creationId xmlns:a16="http://schemas.microsoft.com/office/drawing/2014/main" id="{BF0156FF-28B6-C441-8294-EAF4166A42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198" y="1976"/>
                <a:ext cx="115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10. Specimen analyzed</a:t>
                </a:r>
              </a:p>
            </p:txBody>
          </p:sp>
          <p:sp>
            <p:nvSpPr>
              <p:cNvPr id="17" name="Text Box 45">
                <a:extLst>
                  <a:ext uri="{FF2B5EF4-FFF2-40B4-BE49-F238E27FC236}">
                    <a16:creationId xmlns:a16="http://schemas.microsoft.com/office/drawing/2014/main" id="{E4B21FC9-EFE1-6543-B562-B4EF29568C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489" y="1929"/>
                <a:ext cx="1248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12. Test results recorded</a:t>
                </a:r>
              </a:p>
            </p:txBody>
          </p:sp>
          <p:sp>
            <p:nvSpPr>
              <p:cNvPr id="18" name="Text Box 46">
                <a:extLst>
                  <a:ext uri="{FF2B5EF4-FFF2-40B4-BE49-F238E27FC236}">
                    <a16:creationId xmlns:a16="http://schemas.microsoft.com/office/drawing/2014/main" id="{2B31CB9C-851E-D245-96DE-39E17C9D0C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317" y="1569"/>
                <a:ext cx="1976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13. Test results communicated/reported</a:t>
                </a:r>
              </a:p>
            </p:txBody>
          </p:sp>
          <p:sp>
            <p:nvSpPr>
              <p:cNvPr id="19" name="Text Box 47">
                <a:extLst>
                  <a:ext uri="{FF2B5EF4-FFF2-40B4-BE49-F238E27FC236}">
                    <a16:creationId xmlns:a16="http://schemas.microsoft.com/office/drawing/2014/main" id="{9A5D732B-4DB0-CA4E-9E42-8AFF8B846F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318" y="1381"/>
                <a:ext cx="2357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14. Documents/ records maintained, filed, stored</a:t>
                </a:r>
              </a:p>
            </p:txBody>
          </p:sp>
          <p:sp>
            <p:nvSpPr>
              <p:cNvPr id="20" name="Text Box 40">
                <a:extLst>
                  <a:ext uri="{FF2B5EF4-FFF2-40B4-BE49-F238E27FC236}">
                    <a16:creationId xmlns:a16="http://schemas.microsoft.com/office/drawing/2014/main" id="{84DCD749-A5AE-6647-82F4-6345619FB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2349" y="1933"/>
                <a:ext cx="1239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Impact" pitchFamily="-111" charset="0"/>
                  </a:rPr>
                  <a:t>11. Test results analyzed </a:t>
                </a:r>
              </a:p>
            </p:txBody>
          </p:sp>
        </p:grpSp>
      </p:grpSp>
      <p:sp>
        <p:nvSpPr>
          <p:cNvPr id="21" name="AutoShape 23">
            <a:extLst>
              <a:ext uri="{FF2B5EF4-FFF2-40B4-BE49-F238E27FC236}">
                <a16:creationId xmlns:a16="http://schemas.microsoft.com/office/drawing/2014/main" id="{82EAEC64-E007-4842-9A7A-D6A566A21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245" y="1943100"/>
            <a:ext cx="1733550" cy="2708276"/>
          </a:xfrm>
          <a:prstGeom prst="homePlate">
            <a:avLst>
              <a:gd name="adj" fmla="val 27380"/>
            </a:avLst>
          </a:prstGeom>
          <a:gradFill rotWithShape="1">
            <a:gsLst>
              <a:gs pos="0">
                <a:srgbClr val="DADEF2"/>
              </a:gs>
              <a:gs pos="100000">
                <a:srgbClr val="656770"/>
              </a:gs>
            </a:gsLst>
            <a:lin ang="5400000" scaled="1"/>
          </a:gradFill>
          <a:ln>
            <a:noFill/>
          </a:ln>
          <a:effectLst>
            <a:prstShdw prst="shdw17" dist="17961" dir="13500000">
              <a:srgbClr val="838591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grpSp>
        <p:nvGrpSpPr>
          <p:cNvPr id="22" name="Group 24">
            <a:extLst>
              <a:ext uri="{FF2B5EF4-FFF2-40B4-BE49-F238E27FC236}">
                <a16:creationId xmlns:a16="http://schemas.microsoft.com/office/drawing/2014/main" id="{B049D8AA-4538-3644-832E-E6C9B7CB7757}"/>
              </a:ext>
            </a:extLst>
          </p:cNvPr>
          <p:cNvGrpSpPr>
            <a:grpSpLocks/>
          </p:cNvGrpSpPr>
          <p:nvPr/>
        </p:nvGrpSpPr>
        <p:grpSpPr bwMode="auto">
          <a:xfrm>
            <a:off x="1456863" y="2192338"/>
            <a:ext cx="1073150" cy="2209800"/>
            <a:chOff x="48" y="960"/>
            <a:chExt cx="720" cy="1392"/>
          </a:xfrm>
        </p:grpSpPr>
        <p:sp>
          <p:nvSpPr>
            <p:cNvPr id="23" name="AutoShape 4">
              <a:extLst>
                <a:ext uri="{FF2B5EF4-FFF2-40B4-BE49-F238E27FC236}">
                  <a16:creationId xmlns:a16="http://schemas.microsoft.com/office/drawing/2014/main" id="{21B89714-8C72-C748-8299-E6804F57D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960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Staff</a:t>
              </a:r>
            </a:p>
          </p:txBody>
        </p:sp>
        <p:sp>
          <p:nvSpPr>
            <p:cNvPr id="24" name="AutoShape 6">
              <a:extLst>
                <a:ext uri="{FF2B5EF4-FFF2-40B4-BE49-F238E27FC236}">
                  <a16:creationId xmlns:a16="http://schemas.microsoft.com/office/drawing/2014/main" id="{5DF1A65A-9F75-6D48-8A9D-1BF0AC79E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248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Equipment</a:t>
              </a:r>
            </a:p>
          </p:txBody>
        </p:sp>
        <p:sp>
          <p:nvSpPr>
            <p:cNvPr id="25" name="AutoShape 7">
              <a:extLst>
                <a:ext uri="{FF2B5EF4-FFF2-40B4-BE49-F238E27FC236}">
                  <a16:creationId xmlns:a16="http://schemas.microsoft.com/office/drawing/2014/main" id="{B9EE92F3-23A9-1949-816D-FE17F48E7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536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Supplies &amp; </a:t>
              </a:r>
            </a:p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Reagents</a:t>
              </a:r>
            </a:p>
          </p:txBody>
        </p:sp>
        <p:sp>
          <p:nvSpPr>
            <p:cNvPr id="26" name="AutoShape 8">
              <a:extLst>
                <a:ext uri="{FF2B5EF4-FFF2-40B4-BE49-F238E27FC236}">
                  <a16:creationId xmlns:a16="http://schemas.microsoft.com/office/drawing/2014/main" id="{C623BD2D-81C4-B549-938D-6ADC0A92D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824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Specimens</a:t>
              </a:r>
            </a:p>
          </p:txBody>
        </p:sp>
        <p:sp>
          <p:nvSpPr>
            <p:cNvPr id="27" name="AutoShape 9">
              <a:extLst>
                <a:ext uri="{FF2B5EF4-FFF2-40B4-BE49-F238E27FC236}">
                  <a16:creationId xmlns:a16="http://schemas.microsoft.com/office/drawing/2014/main" id="{5B95FA75-E3F0-5E49-BE25-F0CFB0A29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2112"/>
              <a:ext cx="7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D4E6DA"/>
                </a:gs>
                <a:gs pos="100000">
                  <a:srgbClr val="626A65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7F8A83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Lab Physical </a:t>
              </a:r>
            </a:p>
            <a:p>
              <a:pPr algn="ctr" eaLnBrk="1" hangingPunct="1"/>
              <a:r>
                <a:rPr lang="en-US" altLang="en-US" sz="1200" dirty="0">
                  <a:latin typeface="Impact" pitchFamily="-111" charset="0"/>
                </a:rPr>
                <a:t>Plant</a:t>
              </a:r>
            </a:p>
          </p:txBody>
        </p:sp>
      </p:grpSp>
      <p:grpSp>
        <p:nvGrpSpPr>
          <p:cNvPr id="28" name="Group 63">
            <a:extLst>
              <a:ext uri="{FF2B5EF4-FFF2-40B4-BE49-F238E27FC236}">
                <a16:creationId xmlns:a16="http://schemas.microsoft.com/office/drawing/2014/main" id="{1C936727-EB16-A043-BF6A-3196C4296354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2400300"/>
            <a:ext cx="2063750" cy="1752600"/>
            <a:chOff x="3696" y="1224"/>
            <a:chExt cx="1200" cy="1104"/>
          </a:xfrm>
        </p:grpSpPr>
        <p:sp>
          <p:nvSpPr>
            <p:cNvPr id="29" name="AutoShape 58">
              <a:extLst>
                <a:ext uri="{FF2B5EF4-FFF2-40B4-BE49-F238E27FC236}">
                  <a16:creationId xmlns:a16="http://schemas.microsoft.com/office/drawing/2014/main" id="{58F2DB51-2732-0E45-8F40-D708B13A4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224"/>
              <a:ext cx="1200" cy="1104"/>
            </a:xfrm>
            <a:prstGeom prst="chevron">
              <a:avLst>
                <a:gd name="adj" fmla="val 22101"/>
              </a:avLst>
            </a:prstGeom>
            <a:gradFill rotWithShape="1">
              <a:gsLst>
                <a:gs pos="0">
                  <a:srgbClr val="DADEF2"/>
                </a:gs>
                <a:gs pos="100000">
                  <a:srgbClr val="656770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838591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30" name="Text Box 51">
              <a:extLst>
                <a:ext uri="{FF2B5EF4-FFF2-40B4-BE49-F238E27FC236}">
                  <a16:creationId xmlns:a16="http://schemas.microsoft.com/office/drawing/2014/main" id="{5483E227-1BD8-B943-8EA5-9136B1934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296"/>
              <a:ext cx="46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C00000"/>
                  </a:solidFill>
                  <a:latin typeface="Impact" pitchFamily="-111" charset="0"/>
                </a:rPr>
                <a:t>OUTPU</a:t>
              </a:r>
              <a:r>
                <a:rPr lang="en-US" altLang="en-US" sz="1600" dirty="0">
                  <a:solidFill>
                    <a:schemeClr val="bg2"/>
                  </a:solidFill>
                  <a:latin typeface="Impact" pitchFamily="-111" charset="0"/>
                </a:rPr>
                <a:t>T</a:t>
              </a:r>
            </a:p>
          </p:txBody>
        </p:sp>
        <p:sp>
          <p:nvSpPr>
            <p:cNvPr id="31" name="Text Box 60">
              <a:extLst>
                <a:ext uri="{FF2B5EF4-FFF2-40B4-BE49-F238E27FC236}">
                  <a16:creationId xmlns:a16="http://schemas.microsoft.com/office/drawing/2014/main" id="{4CC42165-EA66-F741-8A8F-31B669567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566"/>
              <a:ext cx="902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Information</a:t>
              </a:r>
            </a:p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(Accurate &amp; Reliable Test Result)</a:t>
              </a:r>
            </a:p>
          </p:txBody>
        </p:sp>
      </p:grpSp>
      <p:grpSp>
        <p:nvGrpSpPr>
          <p:cNvPr id="32" name="Group 64">
            <a:extLst>
              <a:ext uri="{FF2B5EF4-FFF2-40B4-BE49-F238E27FC236}">
                <a16:creationId xmlns:a16="http://schemas.microsoft.com/office/drawing/2014/main" id="{410E2FF2-37E8-5448-A0BD-744B1824E565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400300"/>
            <a:ext cx="1981200" cy="1752600"/>
            <a:chOff x="4656" y="1224"/>
            <a:chExt cx="1152" cy="1104"/>
          </a:xfrm>
        </p:grpSpPr>
        <p:sp>
          <p:nvSpPr>
            <p:cNvPr id="33" name="AutoShape 59">
              <a:extLst>
                <a:ext uri="{FF2B5EF4-FFF2-40B4-BE49-F238E27FC236}">
                  <a16:creationId xmlns:a16="http://schemas.microsoft.com/office/drawing/2014/main" id="{EA979B0C-0E01-2A49-AE53-EB7B54C91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224"/>
              <a:ext cx="1152" cy="1104"/>
            </a:xfrm>
            <a:prstGeom prst="chevron">
              <a:avLst>
                <a:gd name="adj" fmla="val 24816"/>
              </a:avLst>
            </a:prstGeom>
            <a:gradFill rotWithShape="1">
              <a:gsLst>
                <a:gs pos="0">
                  <a:srgbClr val="DADEF2"/>
                </a:gs>
                <a:gs pos="100000">
                  <a:srgbClr val="656770"/>
                </a:gs>
              </a:gsLst>
              <a:lin ang="5400000" scaled="1"/>
            </a:gradFill>
            <a:ln>
              <a:noFill/>
            </a:ln>
            <a:effectLst>
              <a:prstShdw prst="shdw17" dist="17961" dir="13500000">
                <a:srgbClr val="838591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34" name="Text Box 52">
              <a:extLst>
                <a:ext uri="{FF2B5EF4-FFF2-40B4-BE49-F238E27FC236}">
                  <a16:creationId xmlns:a16="http://schemas.microsoft.com/office/drawing/2014/main" id="{C654CC8E-0DC1-1643-96E4-4E5D999B4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296"/>
              <a:ext cx="5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C00000"/>
                  </a:solidFill>
                  <a:latin typeface="Impact" pitchFamily="-111" charset="0"/>
                </a:rPr>
                <a:t>OUTCOME</a:t>
              </a:r>
            </a:p>
          </p:txBody>
        </p:sp>
        <p:sp>
          <p:nvSpPr>
            <p:cNvPr id="35" name="Text Box 61">
              <a:extLst>
                <a:ext uri="{FF2B5EF4-FFF2-40B4-BE49-F238E27FC236}">
                  <a16:creationId xmlns:a16="http://schemas.microsoft.com/office/drawing/2014/main" id="{DB330933-F08E-5B44-B9BE-6F0765FC16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0" y="1593"/>
              <a:ext cx="635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11" charset="-128"/>
                </a:defRPr>
              </a:lvl9pPr>
            </a:lstStyle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Satisfied </a:t>
              </a:r>
            </a:p>
            <a:p>
              <a:pPr algn="ctr" eaLnBrk="1" hangingPunct="1"/>
              <a:r>
                <a:rPr lang="en-US" altLang="en-US" sz="1600" dirty="0">
                  <a:latin typeface="Impact" pitchFamily="-111" charset="0"/>
                </a:rPr>
                <a:t>Customers</a:t>
              </a:r>
            </a:p>
          </p:txBody>
        </p:sp>
      </p:grpSp>
      <p:sp>
        <p:nvSpPr>
          <p:cNvPr id="36" name="Text Box 26">
            <a:extLst>
              <a:ext uri="{FF2B5EF4-FFF2-40B4-BE49-F238E27FC236}">
                <a16:creationId xmlns:a16="http://schemas.microsoft.com/office/drawing/2014/main" id="{673E27F5-5DBA-4E42-AA1B-FF798CD6C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5891" y="1842030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C00000"/>
                </a:solidFill>
                <a:latin typeface="Impact" pitchFamily="-111" charset="0"/>
              </a:rPr>
              <a:t>INPUT</a:t>
            </a:r>
          </a:p>
        </p:txBody>
      </p:sp>
      <p:sp>
        <p:nvSpPr>
          <p:cNvPr id="37" name="Text Box 65">
            <a:extLst>
              <a:ext uri="{FF2B5EF4-FFF2-40B4-BE49-F238E27FC236}">
                <a16:creationId xmlns:a16="http://schemas.microsoft.com/office/drawing/2014/main" id="{18176038-EE03-124E-B690-DD346C194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151" y="1949450"/>
            <a:ext cx="912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C00000"/>
                </a:solidFill>
                <a:latin typeface="Impact" pitchFamily="-111" charset="0"/>
              </a:rPr>
              <a:t>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6E8691-304A-C245-8B88-05D540AB9F8A}"/>
              </a:ext>
            </a:extLst>
          </p:cNvPr>
          <p:cNvSpPr txBox="1"/>
          <p:nvPr/>
        </p:nvSpPr>
        <p:spPr>
          <a:xfrm>
            <a:off x="124828" y="166688"/>
            <a:ext cx="7484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</a:t>
            </a:r>
          </a:p>
        </p:txBody>
      </p:sp>
      <p:sp>
        <p:nvSpPr>
          <p:cNvPr id="38" name="AutoShape 85">
            <a:extLst>
              <a:ext uri="{FF2B5EF4-FFF2-40B4-BE49-F238E27FC236}">
                <a16:creationId xmlns:a16="http://schemas.microsoft.com/office/drawing/2014/main" id="{87E416E0-A5D2-C24C-851A-08CD9CCF5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74" y="3865046"/>
            <a:ext cx="1155700" cy="392948"/>
          </a:xfrm>
          <a:prstGeom prst="wedgeRectCallout">
            <a:avLst>
              <a:gd name="adj1" fmla="val 66580"/>
              <a:gd name="adj2" fmla="val -221162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Impact" pitchFamily="-111" charset="0"/>
              </a:rPr>
              <a:t> Stock Outs</a:t>
            </a:r>
          </a:p>
        </p:txBody>
      </p:sp>
    </p:spTree>
    <p:extLst>
      <p:ext uri="{BB962C8B-B14F-4D97-AF65-F5344CB8AC3E}">
        <p14:creationId xmlns:p14="http://schemas.microsoft.com/office/powerpoint/2010/main" val="774718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437</Words>
  <Application>Microsoft Macintosh PowerPoint</Application>
  <PresentationFormat>Widescreen</PresentationFormat>
  <Paragraphs>107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Wingdings</vt:lpstr>
      <vt:lpstr>Office Theme</vt:lpstr>
      <vt:lpstr>ACTIVITY:   MANAGING PERFORMANCE –  THE BALANCED SCORECARD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Beatrice van der Puije</dc:creator>
  <cp:lastModifiedBy>Beatrice van der Puije</cp:lastModifiedBy>
  <cp:revision>14</cp:revision>
  <dcterms:created xsi:type="dcterms:W3CDTF">2020-11-01T08:33:24Z</dcterms:created>
  <dcterms:modified xsi:type="dcterms:W3CDTF">2020-11-26T10:53:23Z</dcterms:modified>
</cp:coreProperties>
</file>